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58" r:id="rId3"/>
    <p:sldId id="262" r:id="rId4"/>
    <p:sldId id="261" r:id="rId5"/>
    <p:sldId id="260" r:id="rId6"/>
    <p:sldId id="259" r:id="rId7"/>
    <p:sldId id="263" r:id="rId8"/>
    <p:sldId id="267" r:id="rId9"/>
    <p:sldId id="266" r:id="rId10"/>
    <p:sldId id="268" r:id="rId11"/>
    <p:sldId id="271" r:id="rId12"/>
    <p:sldId id="274" r:id="rId13"/>
    <p:sldId id="275" r:id="rId14"/>
    <p:sldId id="273" r:id="rId15"/>
    <p:sldId id="272" r:id="rId16"/>
    <p:sldId id="276" r:id="rId17"/>
    <p:sldId id="278" r:id="rId18"/>
    <p:sldId id="280" r:id="rId19"/>
    <p:sldId id="279" r:id="rId20"/>
    <p:sldId id="283" r:id="rId21"/>
    <p:sldId id="281" r:id="rId22"/>
    <p:sldId id="282" r:id="rId23"/>
    <p:sldId id="284" r:id="rId24"/>
    <p:sldId id="301" r:id="rId25"/>
    <p:sldId id="285" r:id="rId26"/>
    <p:sldId id="286" r:id="rId27"/>
    <p:sldId id="287" r:id="rId28"/>
    <p:sldId id="288" r:id="rId29"/>
    <p:sldId id="289" r:id="rId30"/>
    <p:sldId id="290" r:id="rId31"/>
    <p:sldId id="320" r:id="rId32"/>
    <p:sldId id="292" r:id="rId33"/>
    <p:sldId id="293" r:id="rId34"/>
    <p:sldId id="294" r:id="rId35"/>
    <p:sldId id="295" r:id="rId36"/>
    <p:sldId id="296" r:id="rId37"/>
    <p:sldId id="269" r:id="rId38"/>
    <p:sldId id="297" r:id="rId39"/>
    <p:sldId id="298" r:id="rId40"/>
    <p:sldId id="302" r:id="rId41"/>
    <p:sldId id="303" r:id="rId42"/>
    <p:sldId id="304" r:id="rId43"/>
    <p:sldId id="300" r:id="rId44"/>
    <p:sldId id="299" r:id="rId45"/>
    <p:sldId id="305" r:id="rId46"/>
    <p:sldId id="306" r:id="rId47"/>
    <p:sldId id="307" r:id="rId48"/>
    <p:sldId id="309" r:id="rId49"/>
    <p:sldId id="310" r:id="rId50"/>
    <p:sldId id="311" r:id="rId51"/>
    <p:sldId id="312" r:id="rId52"/>
    <p:sldId id="316" r:id="rId53"/>
    <p:sldId id="313" r:id="rId54"/>
    <p:sldId id="321" r:id="rId55"/>
    <p:sldId id="322" r:id="rId56"/>
    <p:sldId id="308" r:id="rId57"/>
    <p:sldId id="314" r:id="rId58"/>
    <p:sldId id="315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32AD2-3F3E-43CA-8918-10A869DB7611}" v="373" dt="2018-09-01T02:22:18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3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8f9d9bfeb2afecb/Documentos/apresenta&#231;&#227;ocbfm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FWHM Mean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val>
            <c:numRef>
              <c:f>Planilha1!$D$3:$D$5</c:f>
              <c:numCache>
                <c:formatCode>General</c:formatCode>
                <c:ptCount val="3"/>
                <c:pt idx="0">
                  <c:v>116.88077949481786</c:v>
                </c:pt>
                <c:pt idx="1">
                  <c:v>116.98047827331317</c:v>
                </c:pt>
                <c:pt idx="2">
                  <c:v>129.22037435790574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5-488A-A852-9792D36D7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10303824"/>
        <c:axId val="510304808"/>
      </c:barChart>
      <c:catAx>
        <c:axId val="51030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4808"/>
        <c:crosses val="autoZero"/>
        <c:auto val="1"/>
        <c:lblAlgn val="ctr"/>
        <c:lblOffset val="100"/>
        <c:noMultiLvlLbl val="0"/>
      </c:catAx>
      <c:valAx>
        <c:axId val="51030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90B79-84DF-4552-8AF6-B490AD7ACF9D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C044A-D557-4B75-932E-DB1526A76B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58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FFAF-EE41-43FD-9B94-FFCD805871AC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8829F-8BC4-4499-8551-8FD2E6054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55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8829F-8BC4-4499-8551-8FD2E6054D7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06A0-5A14-4FED-A4F3-C8094EC9E6FE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64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DB2E-5E1A-4CB7-AB8C-E72AA6DA94C3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23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76D0-B32C-45CA-AEC4-1A02C3994125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68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1F8-92BA-41AC-93FE-03171E361E5B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87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8768-2F9A-4E85-ADE8-03C96919546F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16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C9B0-4849-47AF-999B-C17DCE3C2CE2}" type="datetime1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59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68B1-4B4B-427F-9699-BD351410D44C}" type="datetime1">
              <a:rPr lang="pt-BR" smtClean="0"/>
              <a:t>08/10/2018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61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01CC-D7E6-4CB1-96A9-9D9AF06FAAF9}" type="datetime1">
              <a:rPr lang="pt-BR" smtClean="0"/>
              <a:t>08/10/2018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22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82B0-5C76-4539-95B6-EDBFBD126D2C}" type="datetime1">
              <a:rPr lang="pt-BR" smtClean="0"/>
              <a:t>08/10/2018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06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B94CC-5AC9-4BA6-B39E-861CEB0A5CF5}" type="datetime1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95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5E66-72E9-48E0-98C2-5BD27850F325}" type="datetime1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17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ED9C-CA73-45F0-B114-88B3DCF8E26A}" type="datetime1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4CE9-D669-49AC-A51E-AAFCEEA8E7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6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44893"/>
            <a:ext cx="9144000" cy="3817971"/>
          </a:xfrm>
        </p:spPr>
        <p:txBody>
          <a:bodyPr>
            <a:normAutofit/>
          </a:bodyPr>
          <a:lstStyle/>
          <a:p>
            <a:r>
              <a:rPr lang="pt-BR" dirty="0" err="1">
                <a:latin typeface="HelveticaNeueLT Std Lt" panose="020B0403020202020204" pitchFamily="34" charset="0"/>
              </a:rPr>
              <a:t>CASToR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reconstruction</a:t>
            </a:r>
            <a:r>
              <a:rPr lang="pt-BR" dirty="0">
                <a:latin typeface="HelveticaNeueLT Std Lt" panose="020B0403020202020204" pitchFamily="34" charset="0"/>
              </a:rPr>
              <a:t> for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HelveticaNeueLT Std Lt" panose="020B0403020202020204" pitchFamily="34" charset="0"/>
              </a:rPr>
              <a:t>131 </a:t>
            </a:r>
            <a:r>
              <a:rPr lang="pt-BR" dirty="0" err="1">
                <a:latin typeface="HelveticaNeueLT Std Lt" panose="020B0403020202020204" pitchFamily="34" charset="0"/>
              </a:rPr>
              <a:t>Iodine</a:t>
            </a:r>
            <a:r>
              <a:rPr lang="pt-BR" dirty="0">
                <a:latin typeface="HelveticaNeueLT Std Lt" panose="020B0403020202020204" pitchFamily="34" charset="0"/>
              </a:rPr>
              <a:t> GATE </a:t>
            </a:r>
            <a:r>
              <a:rPr lang="pt-BR" dirty="0" err="1">
                <a:latin typeface="HelveticaNeueLT Std Lt" panose="020B0403020202020204" pitchFamily="34" charset="0"/>
              </a:rPr>
              <a:t>Simulations</a:t>
            </a:r>
            <a:endParaRPr lang="pt-BR" dirty="0">
              <a:latin typeface="HelveticaNeueLT Std Lt" panose="020B0403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06571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João Henrique Martins Castelo</a:t>
            </a:r>
          </a:p>
          <a:p>
            <a:pPr algn="r"/>
            <a:r>
              <a:rPr lang="pt-BR" sz="1800" b="1" dirty="0" err="1"/>
              <a:t>Undergraduate</a:t>
            </a:r>
            <a:r>
              <a:rPr lang="pt-BR" sz="1800" b="1" dirty="0"/>
              <a:t> </a:t>
            </a:r>
            <a:r>
              <a:rPr lang="pt-BR" sz="1800" b="1" dirty="0" err="1"/>
              <a:t>student</a:t>
            </a:r>
            <a:endParaRPr lang="pt-BR" sz="1800" b="1" dirty="0"/>
          </a:p>
          <a:p>
            <a:pPr algn="r"/>
            <a:r>
              <a:rPr lang="pt-BR" sz="1800" dirty="0"/>
              <a:t> Medical </a:t>
            </a:r>
            <a:r>
              <a:rPr lang="pt-BR" sz="1800" dirty="0" err="1"/>
              <a:t>Physics</a:t>
            </a:r>
            <a:r>
              <a:rPr lang="pt-BR" sz="1800" dirty="0"/>
              <a:t> Federal </a:t>
            </a:r>
            <a:r>
              <a:rPr lang="pt-BR" sz="1800" dirty="0" err="1"/>
              <a:t>University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Rio de Janeiro, </a:t>
            </a:r>
            <a:r>
              <a:rPr lang="pt-BR" sz="1800" dirty="0" err="1"/>
              <a:t>Brazil</a:t>
            </a:r>
            <a:endParaRPr lang="pt-BR" sz="1800" dirty="0"/>
          </a:p>
          <a:p>
            <a:pPr algn="r"/>
            <a:r>
              <a:rPr lang="pt-BR" sz="1800" dirty="0" err="1"/>
              <a:t>Institute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Radiationprotection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Dosimetry</a:t>
            </a:r>
            <a:r>
              <a:rPr lang="pt-BR" sz="1800" dirty="0"/>
              <a:t>, Rio, </a:t>
            </a:r>
            <a:r>
              <a:rPr lang="pt-BR" sz="1800" dirty="0" err="1"/>
              <a:t>Brazil</a:t>
            </a:r>
            <a:endParaRPr lang="pt-BR" sz="1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10" y="5470442"/>
            <a:ext cx="902718" cy="13217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0" y="5349241"/>
            <a:ext cx="1564105" cy="1564105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4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10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24000" y="88900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Projections</a:t>
            </a:r>
            <a:endParaRPr lang="pt-BR" dirty="0">
              <a:latin typeface="HelveticaNeueLT Std Lt" panose="020B0403020202020204" pitchFamily="34" charset="0"/>
            </a:endParaRPr>
          </a:p>
          <a:p>
            <a:pPr algn="ctr"/>
            <a:endParaRPr lang="pt-BR" dirty="0">
              <a:latin typeface="HelveticaNeueLT Std Lt" panose="020B0403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57" y="1242064"/>
            <a:ext cx="4657143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6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11</a:t>
            </a:fld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71D6577-F078-46C3-843A-6F40B1D7C4C2}"/>
              </a:ext>
            </a:extLst>
          </p:cNvPr>
          <p:cNvSpPr txBox="1">
            <a:spLocks/>
          </p:cNvSpPr>
          <p:nvPr/>
        </p:nvSpPr>
        <p:spPr>
          <a:xfrm>
            <a:off x="1524000" y="152001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Possible</a:t>
            </a:r>
            <a:r>
              <a:rPr lang="pt-BR" dirty="0">
                <a:latin typeface="HelveticaNeueLT Std Lt" panose="020B0403020202020204" pitchFamily="34" charset="0"/>
              </a:rPr>
              <a:t> path?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36C456-60B0-4FD8-B7D0-357E300B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68" y="3064510"/>
            <a:ext cx="900503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8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12</a:t>
            </a:fld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48" y="1630241"/>
            <a:ext cx="3818251" cy="3514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7370634" y="2834715"/>
                <a:ext cx="207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34" y="2834715"/>
                <a:ext cx="207313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370634" y="3244334"/>
                <a:ext cx="154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4+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34" y="3244334"/>
                <a:ext cx="154946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370634" y="3615452"/>
                <a:ext cx="2078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5+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34" y="3615452"/>
                <a:ext cx="2078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13</a:t>
            </a:fld>
            <a:endParaRPr lang="pt-BR"/>
          </a:p>
        </p:txBody>
      </p:sp>
      <p:sp>
        <p:nvSpPr>
          <p:cNvPr id="3" name="Colchete esquerdo 2"/>
          <p:cNvSpPr/>
          <p:nvPr/>
        </p:nvSpPr>
        <p:spPr>
          <a:xfrm>
            <a:off x="4105054" y="3035700"/>
            <a:ext cx="105878" cy="923330"/>
          </a:xfrm>
          <a:prstGeom prst="lef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olchete esquerdo 3"/>
          <p:cNvSpPr/>
          <p:nvPr/>
        </p:nvSpPr>
        <p:spPr>
          <a:xfrm rot="10800000">
            <a:off x="5749369" y="3035700"/>
            <a:ext cx="49731" cy="923330"/>
          </a:xfrm>
          <a:prstGeom prst="leftBracket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105054" y="3035700"/>
            <a:ext cx="261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0 0 0 1 1 1 0 0 0</a:t>
            </a:r>
          </a:p>
          <a:p>
            <a:r>
              <a:rPr lang="pt-BR" dirty="0"/>
              <a:t>0 0 0 1 0 0 0 1 0</a:t>
            </a:r>
          </a:p>
          <a:p>
            <a:r>
              <a:rPr lang="pt-BR" dirty="0"/>
              <a:t>0 0 1 0 1 0 1 0 0</a:t>
            </a:r>
          </a:p>
        </p:txBody>
      </p:sp>
      <p:sp>
        <p:nvSpPr>
          <p:cNvPr id="6" name="Igual 5"/>
          <p:cNvSpPr/>
          <p:nvPr/>
        </p:nvSpPr>
        <p:spPr>
          <a:xfrm>
            <a:off x="6492120" y="3290422"/>
            <a:ext cx="596766" cy="4138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5948441" y="2191943"/>
                <a:ext cx="414660" cy="2610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441" y="2191943"/>
                <a:ext cx="414660" cy="26108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701689" y="2981455"/>
                <a:ext cx="1611353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689" y="2981455"/>
                <a:ext cx="1611353" cy="9775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10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34C7178-30F8-4EC8-911C-78B73939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46" y="1312220"/>
            <a:ext cx="4026107" cy="44198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73" y="1549400"/>
            <a:ext cx="4093977" cy="42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15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2" b="20891"/>
          <a:stretch/>
        </p:blipFill>
        <p:spPr>
          <a:xfrm>
            <a:off x="3858107" y="961135"/>
            <a:ext cx="4955693" cy="448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236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6" y="113540"/>
            <a:ext cx="5917825" cy="659414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818467" y="1092199"/>
            <a:ext cx="4538133" cy="66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94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13318" r="56397" b="45080"/>
          <a:stretch/>
        </p:blipFill>
        <p:spPr>
          <a:xfrm>
            <a:off x="3334252" y="1684866"/>
            <a:ext cx="5523495" cy="3064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0B5377D-E454-4974-A28C-D3F258D38AFB}"/>
              </a:ext>
            </a:extLst>
          </p:cNvPr>
          <p:cNvSpPr txBox="1">
            <a:spLocks/>
          </p:cNvSpPr>
          <p:nvPr/>
        </p:nvSpPr>
        <p:spPr>
          <a:xfrm>
            <a:off x="1594337" y="494901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 </a:t>
            </a:r>
            <a:r>
              <a:rPr lang="pt-BR" dirty="0">
                <a:latin typeface="HelveticaNeueLT Std Lt" panose="020B0403020202020204" pitchFamily="34" charset="0"/>
              </a:rPr>
              <a:t>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2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15713" r="17424" b="28021"/>
          <a:stretch/>
        </p:blipFill>
        <p:spPr>
          <a:xfrm>
            <a:off x="945686" y="1401233"/>
            <a:ext cx="10300628" cy="4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6" t="40411" r="27379" b="30760"/>
          <a:stretch/>
        </p:blipFill>
        <p:spPr>
          <a:xfrm>
            <a:off x="2354943" y="1406973"/>
            <a:ext cx="7957457" cy="3784787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6502400" y="931333"/>
            <a:ext cx="25400" cy="41994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6891867" y="931332"/>
            <a:ext cx="25400" cy="41994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24000" y="2733575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How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to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reconstruct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images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of</a:t>
            </a:r>
            <a:r>
              <a:rPr lang="pt-BR" dirty="0">
                <a:latin typeface="HelveticaNeueLT Std Lt" panose="020B0403020202020204" pitchFamily="34" charset="0"/>
              </a:rPr>
              <a:t> data </a:t>
            </a:r>
            <a:r>
              <a:rPr lang="pt-BR" dirty="0" err="1">
                <a:latin typeface="HelveticaNeueLT Std Lt" panose="020B0403020202020204" pitchFamily="34" charset="0"/>
              </a:rPr>
              <a:t>acquired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from</a:t>
            </a:r>
            <a:r>
              <a:rPr lang="pt-BR" dirty="0">
                <a:latin typeface="HelveticaNeueLT Std Lt" panose="020B0403020202020204" pitchFamily="34" charset="0"/>
              </a:rPr>
              <a:t> Monte Carlo </a:t>
            </a:r>
            <a:r>
              <a:rPr lang="pt-BR" dirty="0" err="1">
                <a:latin typeface="HelveticaNeueLT Std Lt" panose="020B0403020202020204" pitchFamily="34" charset="0"/>
              </a:rPr>
              <a:t>simulations</a:t>
            </a:r>
            <a:r>
              <a:rPr lang="pt-BR" dirty="0">
                <a:latin typeface="HelveticaNeueLT Std Lt" panose="020B0403020202020204" pitchFamily="34" charset="0"/>
              </a:rPr>
              <a:t>?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2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6" t="42349" r="26347" b="17696"/>
          <a:stretch/>
        </p:blipFill>
        <p:spPr>
          <a:xfrm>
            <a:off x="2302933" y="1518514"/>
            <a:ext cx="7382934" cy="39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21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2" t="30228" r="59343" b="39993"/>
          <a:stretch/>
        </p:blipFill>
        <p:spPr>
          <a:xfrm>
            <a:off x="3378198" y="1199792"/>
            <a:ext cx="5825068" cy="44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6" t="40411" r="27379" b="30760"/>
          <a:stretch/>
        </p:blipFill>
        <p:spPr>
          <a:xfrm>
            <a:off x="2354943" y="1406973"/>
            <a:ext cx="7957457" cy="3784787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6502400" y="931333"/>
            <a:ext cx="25400" cy="41994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6891867" y="931332"/>
            <a:ext cx="25400" cy="41994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>
            <a:off x="6138333" y="931332"/>
            <a:ext cx="25400" cy="4199467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7306734" y="931331"/>
            <a:ext cx="25400" cy="41994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1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23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4" t="28995" r="39310" b="67527"/>
          <a:stretch/>
        </p:blipFill>
        <p:spPr>
          <a:xfrm>
            <a:off x="1192946" y="3135086"/>
            <a:ext cx="9806107" cy="4971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209800" y="635000"/>
            <a:ext cx="567267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2209800" y="778933"/>
            <a:ext cx="1219200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209800" y="156491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mac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486400" y="635000"/>
            <a:ext cx="567267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5486400" y="778933"/>
            <a:ext cx="1219200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486400" y="156491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data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424333" y="635000"/>
            <a:ext cx="567267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8424333" y="778933"/>
            <a:ext cx="1219200" cy="618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8424333" y="156491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output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120467" y="1934242"/>
            <a:ext cx="1117600" cy="90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7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24</a:t>
            </a:fld>
            <a:endParaRPr lang="pt-BR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59466" y="2451348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If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the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last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line</a:t>
            </a:r>
            <a:r>
              <a:rPr lang="pt-BR" dirty="0">
                <a:latin typeface="HelveticaNeueLT Std Lt" panose="020B0403020202020204" pitchFamily="34" charset="0"/>
              </a:rPr>
              <a:t> does </a:t>
            </a:r>
            <a:r>
              <a:rPr lang="pt-BR" dirty="0" err="1">
                <a:latin typeface="HelveticaNeueLT Std Lt" panose="020B0403020202020204" pitchFamily="34" charset="0"/>
              </a:rPr>
              <a:t>not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work</a:t>
            </a:r>
            <a:r>
              <a:rPr lang="pt-BR" dirty="0">
                <a:latin typeface="HelveticaNeueLT Std Lt" panose="020B0403020202020204" pitchFamily="34" charset="0"/>
              </a:rPr>
              <a:t>, </a:t>
            </a:r>
            <a:r>
              <a:rPr lang="pt-BR" dirty="0" err="1">
                <a:latin typeface="HelveticaNeueLT Std Lt" panose="020B0403020202020204" pitchFamily="34" charset="0"/>
              </a:rPr>
              <a:t>and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it`s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complaining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about</a:t>
            </a:r>
            <a:r>
              <a:rPr lang="pt-BR" dirty="0">
                <a:latin typeface="HelveticaNeueLT Std Lt" panose="020B0403020202020204" pitchFamily="34" charset="0"/>
              </a:rPr>
              <a:t> time </a:t>
            </a:r>
            <a:r>
              <a:rPr lang="pt-BR" dirty="0" err="1">
                <a:latin typeface="HelveticaNeueLT Std Lt" panose="020B0403020202020204" pitchFamily="34" charset="0"/>
              </a:rPr>
              <a:t>slice</a:t>
            </a:r>
            <a:r>
              <a:rPr lang="pt-BR" dirty="0">
                <a:latin typeface="HelveticaNeueLT Std Lt" panose="020B0403020202020204" pitchFamily="34" charset="0"/>
              </a:rPr>
              <a:t>, </a:t>
            </a:r>
            <a:r>
              <a:rPr lang="pt-BR" dirty="0" err="1">
                <a:latin typeface="HelveticaNeueLT Std Lt" panose="020B0403020202020204" pitchFamily="34" charset="0"/>
              </a:rPr>
              <a:t>add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those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lines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from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the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main</a:t>
            </a:r>
            <a:r>
              <a:rPr lang="pt-BR" dirty="0">
                <a:latin typeface="HelveticaNeueLT Std Lt" panose="020B0403020202020204" pitchFamily="34" charset="0"/>
              </a:rPr>
              <a:t> macro in </a:t>
            </a:r>
            <a:r>
              <a:rPr lang="pt-BR" dirty="0" err="1">
                <a:latin typeface="HelveticaNeueLT Std Lt" panose="020B0403020202020204" pitchFamily="34" charset="0"/>
              </a:rPr>
              <a:t>the</a:t>
            </a:r>
            <a:r>
              <a:rPr lang="pt-BR" dirty="0">
                <a:latin typeface="HelveticaNeueLT Std Lt" panose="020B0403020202020204" pitchFamily="34" charset="0"/>
              </a:rPr>
              <a:t> SPECT macro.</a:t>
            </a:r>
          </a:p>
        </p:txBody>
      </p:sp>
    </p:spTree>
    <p:extLst>
      <p:ext uri="{BB962C8B-B14F-4D97-AF65-F5344CB8AC3E}">
        <p14:creationId xmlns:p14="http://schemas.microsoft.com/office/powerpoint/2010/main" val="234728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25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t="29180" r="27946" b="39843"/>
          <a:stretch/>
        </p:blipFill>
        <p:spPr>
          <a:xfrm>
            <a:off x="1456265" y="1782232"/>
            <a:ext cx="10103357" cy="32935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71D6577-F078-46C3-843A-6F40B1D7C4C2}"/>
              </a:ext>
            </a:extLst>
          </p:cNvPr>
          <p:cNvSpPr txBox="1">
            <a:spLocks/>
          </p:cNvSpPr>
          <p:nvPr/>
        </p:nvSpPr>
        <p:spPr>
          <a:xfrm>
            <a:off x="1524000" y="52961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HelveticaNeueLT Std Lt" panose="020B0403020202020204" pitchFamily="34" charset="0"/>
              </a:rPr>
              <a:t>Global </a:t>
            </a:r>
            <a:r>
              <a:rPr lang="pt-BR" sz="3200" dirty="0" err="1">
                <a:latin typeface="HelveticaNeueLT Std Lt" panose="020B0403020202020204" pitchFamily="34" charset="0"/>
              </a:rPr>
              <a:t>distance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camera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to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surface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to</a:t>
            </a:r>
            <a:r>
              <a:rPr lang="pt-BR" sz="3200" dirty="0">
                <a:latin typeface="HelveticaNeueLT Std Lt" panose="020B0403020202020204" pitchFamily="34" charset="0"/>
              </a:rPr>
              <a:t> COR : 234.5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A5D987E3-05A0-49DF-A1AC-FB60E09FF2CA}"/>
              </a:ext>
            </a:extLst>
          </p:cNvPr>
          <p:cNvSpPr/>
          <p:nvPr/>
        </p:nvSpPr>
        <p:spPr>
          <a:xfrm rot="5400000">
            <a:off x="4946073" y="4419273"/>
            <a:ext cx="1213658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41002" r="30640" b="55855"/>
          <a:stretch/>
        </p:blipFill>
        <p:spPr>
          <a:xfrm>
            <a:off x="812800" y="3238500"/>
            <a:ext cx="1099457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9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22297" r="10185" b="23382"/>
          <a:stretch/>
        </p:blipFill>
        <p:spPr>
          <a:xfrm>
            <a:off x="2015067" y="1892300"/>
            <a:ext cx="8322733" cy="307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71D6577-F078-46C3-843A-6F40B1D7C4C2}"/>
              </a:ext>
            </a:extLst>
          </p:cNvPr>
          <p:cNvSpPr txBox="1">
            <a:spLocks/>
          </p:cNvSpPr>
          <p:nvPr/>
        </p:nvSpPr>
        <p:spPr>
          <a:xfrm>
            <a:off x="1524000" y="52961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HelveticaNeueLT Std Lt" panose="020B0403020202020204" pitchFamily="34" charset="0"/>
              </a:rPr>
              <a:t>22 SLICES</a:t>
            </a:r>
          </a:p>
          <a:p>
            <a:pPr algn="ctr"/>
            <a:endParaRPr lang="pt-BR" sz="32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8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22895" r="21633" b="22933"/>
          <a:stretch/>
        </p:blipFill>
        <p:spPr>
          <a:xfrm>
            <a:off x="3327400" y="1896533"/>
            <a:ext cx="5537200" cy="3064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71D6577-F078-46C3-843A-6F40B1D7C4C2}"/>
              </a:ext>
            </a:extLst>
          </p:cNvPr>
          <p:cNvSpPr txBox="1">
            <a:spLocks/>
          </p:cNvSpPr>
          <p:nvPr/>
        </p:nvSpPr>
        <p:spPr>
          <a:xfrm>
            <a:off x="1524000" y="52961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latin typeface="HelveticaNeueLT Std Lt" panose="020B0403020202020204" pitchFamily="34" charset="0"/>
              </a:rPr>
              <a:t>64 SLICES</a:t>
            </a:r>
          </a:p>
          <a:p>
            <a:pPr algn="ctr"/>
            <a:endParaRPr lang="pt-BR" sz="32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3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29</a:t>
            </a:fld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71D6577-F078-46C3-843A-6F40B1D7C4C2}"/>
              </a:ext>
            </a:extLst>
          </p:cNvPr>
          <p:cNvSpPr txBox="1">
            <a:spLocks/>
          </p:cNvSpPr>
          <p:nvPr/>
        </p:nvSpPr>
        <p:spPr>
          <a:xfrm>
            <a:off x="1659466" y="20957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 err="1">
                <a:latin typeface="HelveticaNeueLT Std Lt" panose="020B0403020202020204" pitchFamily="34" charset="0"/>
              </a:rPr>
              <a:t>What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now</a:t>
            </a:r>
            <a:r>
              <a:rPr lang="pt-BR" sz="3200" dirty="0">
                <a:latin typeface="HelveticaNeueLT Std Lt" panose="020B0403020202020204" pitchFamily="34" charset="0"/>
              </a:rPr>
              <a:t>?</a:t>
            </a:r>
          </a:p>
          <a:p>
            <a:pPr algn="ctr"/>
            <a:endParaRPr lang="pt-BR" sz="3200" dirty="0">
              <a:latin typeface="HelveticaNeueLT Std Lt" panose="020B0403020202020204" pitchFamily="34" charset="0"/>
            </a:endParaRPr>
          </a:p>
          <a:p>
            <a:pPr algn="ctr"/>
            <a:r>
              <a:rPr lang="pt-BR" sz="3200" dirty="0" err="1">
                <a:latin typeface="HelveticaNeueLT Std Lt" panose="020B0403020202020204" pitchFamily="34" charset="0"/>
              </a:rPr>
              <a:t>Cubic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voxel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geometry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asks</a:t>
            </a:r>
            <a:r>
              <a:rPr lang="pt-BR" sz="3200" dirty="0">
                <a:latin typeface="HelveticaNeueLT Std Lt" panose="020B0403020202020204" pitchFamily="34" charset="0"/>
              </a:rPr>
              <a:t> for </a:t>
            </a:r>
            <a:r>
              <a:rPr lang="pt-BR" sz="3200" dirty="0" err="1">
                <a:latin typeface="HelveticaNeueLT Std Lt" panose="020B0403020202020204" pitchFamily="34" charset="0"/>
              </a:rPr>
              <a:t>cubic</a:t>
            </a:r>
            <a:r>
              <a:rPr lang="pt-BR" sz="3200" dirty="0">
                <a:latin typeface="HelveticaNeueLT Std Lt" panose="020B0403020202020204" pitchFamily="34" charset="0"/>
              </a:rPr>
              <a:t> </a:t>
            </a:r>
            <a:r>
              <a:rPr lang="pt-BR" sz="3200" dirty="0" err="1">
                <a:latin typeface="HelveticaNeueLT Std Lt" panose="020B0403020202020204" pitchFamily="34" charset="0"/>
              </a:rPr>
              <a:t>reconstruction</a:t>
            </a:r>
            <a:r>
              <a:rPr lang="pt-BR" sz="3200" dirty="0">
                <a:latin typeface="HelveticaNeueLT Std Lt" panose="020B0403020202020204" pitchFamily="34" charset="0"/>
              </a:rPr>
              <a:t> volume!</a:t>
            </a:r>
          </a:p>
          <a:p>
            <a:pPr algn="ctr"/>
            <a:endParaRPr lang="pt-BR" sz="32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2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0"/>
            <a:ext cx="5727700" cy="58039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98955" y="2691238"/>
            <a:ext cx="33653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500" b="1" dirty="0">
                <a:latin typeface="HP Simplified" panose="020B0604020204020204" pitchFamily="34" charset="0"/>
              </a:rPr>
              <a:t>GATE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452309" y="336344"/>
            <a:ext cx="44942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B050"/>
                </a:solidFill>
                <a:latin typeface="HP Simplified" panose="020B0604020204020204" pitchFamily="34" charset="0"/>
              </a:rPr>
              <a:t>GEANT4 APP FOR TE</a:t>
            </a:r>
            <a:endParaRPr lang="pt-BR" sz="900" dirty="0">
              <a:solidFill>
                <a:srgbClr val="00B050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02B0-F603-4BC0-B3E7-E131F968CB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30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t="20651" r="16835" b="16648"/>
          <a:stretch/>
        </p:blipFill>
        <p:spPr>
          <a:xfrm>
            <a:off x="2150533" y="1338964"/>
            <a:ext cx="7890934" cy="354753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896533" y="4292599"/>
            <a:ext cx="2362200" cy="660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E7FECFE-EC64-4607-8FDF-F7554DCF0BC1}"/>
              </a:ext>
            </a:extLst>
          </p:cNvPr>
          <p:cNvSpPr txBox="1">
            <a:spLocks/>
          </p:cNvSpPr>
          <p:nvPr/>
        </p:nvSpPr>
        <p:spPr>
          <a:xfrm rot="16200000">
            <a:off x="7454810" y="1108535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 </a:t>
            </a:r>
            <a:r>
              <a:rPr lang="pt-BR" dirty="0">
                <a:latin typeface="HelveticaNeueLT Std Lt" panose="020B0403020202020204" pitchFamily="34" charset="0"/>
              </a:rPr>
              <a:t>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37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31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2817" r="25847" b="23153"/>
          <a:stretch/>
        </p:blipFill>
        <p:spPr>
          <a:xfrm>
            <a:off x="2278811" y="1362636"/>
            <a:ext cx="7703389" cy="3998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9DD5240-5FB9-4EC6-A008-7D5DD1FA1408}"/>
              </a:ext>
            </a:extLst>
          </p:cNvPr>
          <p:cNvSpPr txBox="1">
            <a:spLocks/>
          </p:cNvSpPr>
          <p:nvPr/>
        </p:nvSpPr>
        <p:spPr>
          <a:xfrm>
            <a:off x="1558505" y="556877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</a:t>
            </a:r>
            <a:r>
              <a:rPr lang="pt-BR" dirty="0">
                <a:latin typeface="HelveticaNeueLT Std Lt" panose="020B0403020202020204" pitchFamily="34" charset="0"/>
              </a:rPr>
              <a:t>       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8" t="19604" r="29546" b="26823"/>
          <a:stretch/>
        </p:blipFill>
        <p:spPr>
          <a:xfrm>
            <a:off x="3884569" y="0"/>
            <a:ext cx="4563535" cy="5026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EFD9D93-3A47-4CA3-8789-A0FA81A5409A}"/>
              </a:ext>
            </a:extLst>
          </p:cNvPr>
          <p:cNvSpPr txBox="1">
            <a:spLocks/>
          </p:cNvSpPr>
          <p:nvPr/>
        </p:nvSpPr>
        <p:spPr>
          <a:xfrm>
            <a:off x="1594336" y="5323086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>
                <a:latin typeface="HelveticaNeueLT Std Lt" panose="020B0403020202020204" pitchFamily="34" charset="0"/>
              </a:rPr>
              <a:t>ATTENUATION CORRECTION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33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19304" r="23064" b="26824"/>
          <a:stretch/>
        </p:blipFill>
        <p:spPr>
          <a:xfrm>
            <a:off x="3340100" y="1735667"/>
            <a:ext cx="55118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9350284-965B-4321-A8EB-FF917D8350C0}"/>
              </a:ext>
            </a:extLst>
          </p:cNvPr>
          <p:cNvSpPr txBox="1">
            <a:spLocks/>
          </p:cNvSpPr>
          <p:nvPr/>
        </p:nvSpPr>
        <p:spPr>
          <a:xfrm>
            <a:off x="1594337" y="494901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 </a:t>
            </a:r>
            <a:r>
              <a:rPr lang="pt-BR" dirty="0">
                <a:latin typeface="HelveticaNeueLT Std Lt" panose="020B0403020202020204" pitchFamily="34" charset="0"/>
              </a:rPr>
              <a:t>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48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t="23046" r="18014" b="15601"/>
          <a:stretch/>
        </p:blipFill>
        <p:spPr>
          <a:xfrm>
            <a:off x="2015066" y="1693333"/>
            <a:ext cx="7890934" cy="347133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2387008-EC34-4569-A763-8A71E8A5B8F2}"/>
              </a:ext>
            </a:extLst>
          </p:cNvPr>
          <p:cNvSpPr txBox="1">
            <a:spLocks/>
          </p:cNvSpPr>
          <p:nvPr/>
        </p:nvSpPr>
        <p:spPr>
          <a:xfrm rot="16200000">
            <a:off x="7410405" y="1645089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 </a:t>
            </a:r>
            <a:r>
              <a:rPr lang="pt-BR" dirty="0">
                <a:latin typeface="HelveticaNeueLT Std Lt" panose="020B0403020202020204" pitchFamily="34" charset="0"/>
              </a:rPr>
              <a:t>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66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DEBDB5-F0D3-4C38-B993-4377A0BAB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9983" r="37789" b="23470"/>
          <a:stretch/>
        </p:blipFill>
        <p:spPr>
          <a:xfrm>
            <a:off x="1447800" y="111996"/>
            <a:ext cx="9906000" cy="658310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587FBA0-1922-4F4F-B540-1FEB092000D9}"/>
              </a:ext>
            </a:extLst>
          </p:cNvPr>
          <p:cNvSpPr/>
          <p:nvPr/>
        </p:nvSpPr>
        <p:spPr>
          <a:xfrm>
            <a:off x="5776859" y="1751306"/>
            <a:ext cx="505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7350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74" y="3873456"/>
            <a:ext cx="6801200" cy="170188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74" y="929188"/>
            <a:ext cx="8141118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7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37</a:t>
            </a:fld>
            <a:endParaRPr lang="pt-BR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524000" y="3040029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dirty="0">
              <a:latin typeface="HelveticaNeueLT Std Lt" panose="020B0403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524000" y="152001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HelveticaNeueLT Std Lt" panose="020B0403020202020204" pitchFamily="34" charset="0"/>
              </a:rPr>
              <a:t> Triple Energy </a:t>
            </a:r>
            <a:r>
              <a:rPr lang="pt-BR" dirty="0" err="1">
                <a:latin typeface="HelveticaNeueLT Std Lt" panose="020B0403020202020204" pitchFamily="34" charset="0"/>
              </a:rPr>
              <a:t>Window</a:t>
            </a:r>
            <a:endParaRPr lang="pt-BR" dirty="0">
              <a:latin typeface="HelveticaNeueLT Std Lt" panose="020B04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553879" y="3124200"/>
                <a:ext cx="3084242" cy="884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=(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)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𝑚𝑎𝑖𝑛</m:t>
                              </m:r>
                            </m:sub>
                          </m:sSub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879" y="3124200"/>
                <a:ext cx="3084242" cy="8840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238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38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24000" y="152001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HelveticaNeueLT Std Lt" panose="020B0403020202020204" pitchFamily="34" charset="0"/>
              </a:rPr>
              <a:t>ROOT-CASTOR does </a:t>
            </a:r>
            <a:r>
              <a:rPr lang="pt-BR" dirty="0" err="1">
                <a:latin typeface="HelveticaNeueLT Std Lt" panose="020B0403020202020204" pitchFamily="34" charset="0"/>
              </a:rPr>
              <a:t>not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have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room</a:t>
            </a:r>
            <a:r>
              <a:rPr lang="pt-BR" dirty="0">
                <a:latin typeface="HelveticaNeueLT Std Lt" panose="020B0403020202020204" pitchFamily="34" charset="0"/>
              </a:rPr>
              <a:t> for </a:t>
            </a:r>
            <a:r>
              <a:rPr lang="pt-BR" dirty="0" err="1">
                <a:latin typeface="HelveticaNeueLT Std Lt" panose="020B0403020202020204" pitchFamily="34" charset="0"/>
              </a:rPr>
              <a:t>scatter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info</a:t>
            </a:r>
            <a:r>
              <a:rPr lang="pt-BR" dirty="0">
                <a:latin typeface="HelveticaNeueLT Std Lt" panose="020B0403020202020204" pitchFamily="34" charset="0"/>
              </a:rPr>
              <a:t>.</a:t>
            </a:r>
          </a:p>
        </p:txBody>
      </p:sp>
      <p:sp>
        <p:nvSpPr>
          <p:cNvPr id="4" name="Elipse 3"/>
          <p:cNvSpPr/>
          <p:nvPr/>
        </p:nvSpPr>
        <p:spPr>
          <a:xfrm>
            <a:off x="5075766" y="3767667"/>
            <a:ext cx="2040467" cy="200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5594450" y="4624176"/>
            <a:ext cx="1003097" cy="602366"/>
          </a:xfrm>
          <a:custGeom>
            <a:avLst/>
            <a:gdLst>
              <a:gd name="connsiteX0" fmla="*/ 101 w 1003097"/>
              <a:gd name="connsiteY0" fmla="*/ 559575 h 602366"/>
              <a:gd name="connsiteX1" fmla="*/ 135567 w 1003097"/>
              <a:gd name="connsiteY1" fmla="*/ 170109 h 602366"/>
              <a:gd name="connsiteX2" fmla="*/ 516567 w 1003097"/>
              <a:gd name="connsiteY2" fmla="*/ 775 h 602366"/>
              <a:gd name="connsiteX3" fmla="*/ 880634 w 1003097"/>
              <a:gd name="connsiteY3" fmla="*/ 229375 h 602366"/>
              <a:gd name="connsiteX4" fmla="*/ 990701 w 1003097"/>
              <a:gd name="connsiteY4" fmla="*/ 601909 h 602366"/>
              <a:gd name="connsiteX5" fmla="*/ 626634 w 1003097"/>
              <a:gd name="connsiteY5" fmla="*/ 305575 h 602366"/>
              <a:gd name="connsiteX6" fmla="*/ 389567 w 1003097"/>
              <a:gd name="connsiteY6" fmla="*/ 280175 h 602366"/>
              <a:gd name="connsiteX7" fmla="*/ 118634 w 1003097"/>
              <a:gd name="connsiteY7" fmla="*/ 542642 h 602366"/>
              <a:gd name="connsiteX8" fmla="*/ 101 w 1003097"/>
              <a:gd name="connsiteY8" fmla="*/ 559575 h 60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3097" h="602366">
                <a:moveTo>
                  <a:pt x="101" y="559575"/>
                </a:moveTo>
                <a:cubicBezTo>
                  <a:pt x="2923" y="497486"/>
                  <a:pt x="49489" y="263242"/>
                  <a:pt x="135567" y="170109"/>
                </a:cubicBezTo>
                <a:cubicBezTo>
                  <a:pt x="221645" y="76976"/>
                  <a:pt x="392389" y="-9103"/>
                  <a:pt x="516567" y="775"/>
                </a:cubicBezTo>
                <a:cubicBezTo>
                  <a:pt x="640745" y="10653"/>
                  <a:pt x="801612" y="129186"/>
                  <a:pt x="880634" y="229375"/>
                </a:cubicBezTo>
                <a:cubicBezTo>
                  <a:pt x="959656" y="329564"/>
                  <a:pt x="1033034" y="589209"/>
                  <a:pt x="990701" y="601909"/>
                </a:cubicBezTo>
                <a:cubicBezTo>
                  <a:pt x="948368" y="614609"/>
                  <a:pt x="726823" y="359197"/>
                  <a:pt x="626634" y="305575"/>
                </a:cubicBezTo>
                <a:cubicBezTo>
                  <a:pt x="526445" y="251953"/>
                  <a:pt x="474234" y="240664"/>
                  <a:pt x="389567" y="280175"/>
                </a:cubicBezTo>
                <a:cubicBezTo>
                  <a:pt x="304900" y="319686"/>
                  <a:pt x="183545" y="497486"/>
                  <a:pt x="118634" y="542642"/>
                </a:cubicBezTo>
                <a:cubicBezTo>
                  <a:pt x="53723" y="587798"/>
                  <a:pt x="-2721" y="621664"/>
                  <a:pt x="101" y="55957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452533" y="4207933"/>
            <a:ext cx="330200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438596" y="4228076"/>
            <a:ext cx="321734" cy="2846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5792485" y="5226541"/>
            <a:ext cx="607030" cy="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263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39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83267" y="27815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But</a:t>
            </a:r>
            <a:r>
              <a:rPr lang="pt-BR" dirty="0">
                <a:latin typeface="HelveticaNeueLT Std Lt" panose="020B0403020202020204" pitchFamily="34" charset="0"/>
              </a:rPr>
              <a:t> it </a:t>
            </a:r>
            <a:r>
              <a:rPr lang="pt-BR" dirty="0" err="1">
                <a:latin typeface="HelveticaNeueLT Std Lt" panose="020B0403020202020204" pitchFamily="34" charset="0"/>
              </a:rPr>
              <a:t>exists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at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the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direct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conversion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to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cdF</a:t>
            </a:r>
            <a:r>
              <a:rPr lang="pt-BR" dirty="0">
                <a:latin typeface="HelveticaNeueLT Std Lt" panose="020B0403020202020204" pitchFamily="34" charset="0"/>
              </a:rPr>
              <a:t> e </a:t>
            </a:r>
            <a:r>
              <a:rPr lang="pt-BR" dirty="0" err="1">
                <a:latin typeface="HelveticaNeueLT Std Lt" panose="020B0403020202020204" pitchFamily="34" charset="0"/>
              </a:rPr>
              <a:t>cdH</a:t>
            </a:r>
            <a:r>
              <a:rPr lang="pt-BR" dirty="0">
                <a:latin typeface="HelveticaNeueLT Std Lt" panose="020B0403020202020204" pitchFamily="34" charset="0"/>
              </a:rPr>
              <a:t>.</a:t>
            </a:r>
          </a:p>
          <a:p>
            <a:pPr algn="ctr"/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77199" y="-585290"/>
            <a:ext cx="2837601" cy="28376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80" y="2492552"/>
            <a:ext cx="5143661" cy="51436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476" y="2252311"/>
            <a:ext cx="5309049" cy="53090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" y="3754876"/>
            <a:ext cx="4260715" cy="4260715"/>
          </a:xfrm>
          <a:prstGeom prst="rect">
            <a:avLst/>
          </a:prstGeom>
          <a:effectLst/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02B0-F603-4BC0-B3E7-E131F968CB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63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29180" r="58418" b="54059"/>
          <a:stretch/>
        </p:blipFill>
        <p:spPr>
          <a:xfrm>
            <a:off x="2726266" y="1735667"/>
            <a:ext cx="7865832" cy="31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1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7" t="30826" r="52188" b="59447"/>
          <a:stretch/>
        </p:blipFill>
        <p:spPr>
          <a:xfrm>
            <a:off x="1498600" y="2523066"/>
            <a:ext cx="9644697" cy="181186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498600" y="690281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How</a:t>
            </a:r>
            <a:r>
              <a:rPr lang="pt-BR" dirty="0">
                <a:latin typeface="HelveticaNeueLT Std Lt" panose="020B0403020202020204" pitchFamily="34" charset="0"/>
              </a:rPr>
              <a:t> I </a:t>
            </a:r>
            <a:r>
              <a:rPr lang="pt-BR" dirty="0" err="1">
                <a:latin typeface="HelveticaNeueLT Std Lt" panose="020B0403020202020204" pitchFamily="34" charset="0"/>
              </a:rPr>
              <a:t>save</a:t>
            </a:r>
            <a:r>
              <a:rPr lang="pt-BR" dirty="0">
                <a:latin typeface="HelveticaNeueLT Std Lt" panose="020B0403020202020204" pitchFamily="34" charset="0"/>
              </a:rPr>
              <a:t> time</a:t>
            </a:r>
          </a:p>
          <a:p>
            <a:pPr algn="ctr"/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96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42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270000" y="3128681"/>
            <a:ext cx="100838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err="1">
                <a:latin typeface="HelveticaNeueLT Std Lt" panose="020B0403020202020204" pitchFamily="34" charset="0"/>
              </a:rPr>
              <a:t>hadd</a:t>
            </a:r>
            <a:r>
              <a:rPr lang="pt-BR" sz="4000" dirty="0">
                <a:latin typeface="HelveticaNeueLT Std Lt" panose="020B0403020202020204" pitchFamily="34" charset="0"/>
              </a:rPr>
              <a:t> </a:t>
            </a:r>
            <a:r>
              <a:rPr lang="pt-BR" sz="4000" dirty="0" err="1">
                <a:latin typeface="HelveticaNeueLT Std Lt" panose="020B0403020202020204" pitchFamily="34" charset="0"/>
              </a:rPr>
              <a:t>full.root</a:t>
            </a:r>
            <a:r>
              <a:rPr lang="pt-BR" sz="4000" dirty="0">
                <a:latin typeface="HelveticaNeueLT Std Lt" panose="020B0403020202020204" pitchFamily="34" charset="0"/>
              </a:rPr>
              <a:t> split1.root split2.root </a:t>
            </a:r>
            <a:r>
              <a:rPr lang="pt-BR" sz="4000" dirty="0" err="1">
                <a:latin typeface="HelveticaNeueLT Std Lt" panose="020B0403020202020204" pitchFamily="34" charset="0"/>
              </a:rPr>
              <a:t>splitn.root</a:t>
            </a:r>
            <a:endParaRPr lang="pt-BR" sz="4000" dirty="0">
              <a:latin typeface="HelveticaNeueLT Std Lt" panose="020B0403020202020204" pitchFamily="34" charset="0"/>
            </a:endParaRPr>
          </a:p>
        </p:txBody>
      </p:sp>
      <p:sp>
        <p:nvSpPr>
          <p:cNvPr id="4" name="Retângulo de cantos arredondados 3"/>
          <p:cNvSpPr/>
          <p:nvPr/>
        </p:nvSpPr>
        <p:spPr>
          <a:xfrm>
            <a:off x="3293534" y="888999"/>
            <a:ext cx="2650066" cy="897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4576233" y="888999"/>
            <a:ext cx="3039533" cy="8974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383866" y="876298"/>
            <a:ext cx="2692400" cy="9228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18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43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83267" y="2781547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err="1">
                <a:latin typeface="HelveticaNeueLT Std Lt" panose="020B0403020202020204" pitchFamily="34" charset="0"/>
              </a:rPr>
              <a:t>It`s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easier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to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work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on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projections</a:t>
            </a:r>
            <a:r>
              <a:rPr lang="pt-BR" dirty="0">
                <a:latin typeface="HelveticaNeueLT Std Lt" panose="020B0403020202020204" pitchFamily="34" charset="0"/>
              </a:rPr>
              <a:t> </a:t>
            </a:r>
            <a:r>
              <a:rPr lang="pt-BR" dirty="0" err="1">
                <a:latin typeface="HelveticaNeueLT Std Lt" panose="020B0403020202020204" pitchFamily="34" charset="0"/>
              </a:rPr>
              <a:t>than</a:t>
            </a:r>
            <a:r>
              <a:rPr lang="pt-BR" dirty="0">
                <a:latin typeface="HelveticaNeueLT Std Lt" panose="020B0403020202020204" pitchFamily="34" charset="0"/>
              </a:rPr>
              <a:t> ROOT files. (I </a:t>
            </a:r>
            <a:r>
              <a:rPr lang="pt-BR" dirty="0" err="1">
                <a:latin typeface="HelveticaNeueLT Std Lt" panose="020B0403020202020204" pitchFamily="34" charset="0"/>
              </a:rPr>
              <a:t>think</a:t>
            </a:r>
            <a:r>
              <a:rPr lang="pt-BR" dirty="0">
                <a:latin typeface="HelveticaNeueLT Std Lt" panose="020B04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0438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44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965754"/>
            <a:ext cx="5029199" cy="21287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100905" y="2092868"/>
            <a:ext cx="3990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dirty="0" err="1">
                <a:latin typeface="HelveticaNeueLT Std Lt" panose="020B0403020202020204" pitchFamily="34" charset="0"/>
              </a:rPr>
              <a:t>Let`s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code</a:t>
            </a:r>
            <a:r>
              <a:rPr lang="pt-BR" sz="6000" dirty="0">
                <a:latin typeface="HelveticaNeueLT Std Lt" panose="020B0403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269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45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9577" r="13973" b="13207"/>
          <a:stretch/>
        </p:blipFill>
        <p:spPr>
          <a:xfrm>
            <a:off x="2057400" y="685800"/>
            <a:ext cx="8325555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0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8249" r="14562" b="11093"/>
          <a:stretch/>
        </p:blipFill>
        <p:spPr>
          <a:xfrm>
            <a:off x="2404532" y="1007533"/>
            <a:ext cx="7916335" cy="4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6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5" t="9577" r="20285" b="8117"/>
          <a:stretch/>
        </p:blipFill>
        <p:spPr>
          <a:xfrm>
            <a:off x="3005666" y="1041400"/>
            <a:ext cx="6163733" cy="46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9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48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385426" y="2092868"/>
            <a:ext cx="94211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dirty="0" err="1">
                <a:latin typeface="HelveticaNeueLT Std Lt" panose="020B0403020202020204" pitchFamily="34" charset="0"/>
              </a:rPr>
              <a:t>Projections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to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cdH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and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cdF</a:t>
            </a:r>
            <a:endParaRPr lang="pt-BR" sz="60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36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49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5" t="19154" r="29461" b="27123"/>
          <a:stretch/>
        </p:blipFill>
        <p:spPr>
          <a:xfrm>
            <a:off x="3843866" y="1041310"/>
            <a:ext cx="4504267" cy="49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4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24"/>
          <a:stretch/>
        </p:blipFill>
        <p:spPr>
          <a:xfrm>
            <a:off x="0" y="0"/>
            <a:ext cx="12192000" cy="273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57" y="2572286"/>
            <a:ext cx="7714286" cy="42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02B0-F603-4BC0-B3E7-E131F968CB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915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4" t="2693" r="15067" b="42387"/>
          <a:stretch/>
        </p:blipFill>
        <p:spPr>
          <a:xfrm>
            <a:off x="2929235" y="1657349"/>
            <a:ext cx="6333530" cy="3543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32D58B8-47C3-46B8-9DFD-96747FE27DDE}"/>
              </a:ext>
            </a:extLst>
          </p:cNvPr>
          <p:cNvSpPr txBox="1">
            <a:spLocks/>
          </p:cNvSpPr>
          <p:nvPr/>
        </p:nvSpPr>
        <p:spPr>
          <a:xfrm>
            <a:off x="1558505" y="5568774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</a:t>
            </a:r>
            <a:r>
              <a:rPr lang="pt-BR" dirty="0">
                <a:latin typeface="HelveticaNeueLT Std Lt" panose="020B0403020202020204" pitchFamily="34" charset="0"/>
              </a:rPr>
              <a:t>       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110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24841" r="13468" b="12757"/>
          <a:stretch/>
        </p:blipFill>
        <p:spPr>
          <a:xfrm>
            <a:off x="1989666" y="1794933"/>
            <a:ext cx="7992534" cy="35306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70E879-6BBD-48EA-81F6-891E03982C88}"/>
              </a:ext>
            </a:extLst>
          </p:cNvPr>
          <p:cNvSpPr txBox="1">
            <a:spLocks/>
          </p:cNvSpPr>
          <p:nvPr/>
        </p:nvSpPr>
        <p:spPr>
          <a:xfrm rot="16200000">
            <a:off x="7539321" y="1803108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900" dirty="0" err="1">
                <a:latin typeface="HelveticaNeueLT Std Lt" panose="020B0403020202020204" pitchFamily="34" charset="0"/>
              </a:rPr>
              <a:t>Simulated</a:t>
            </a:r>
            <a:r>
              <a:rPr lang="pt-BR" sz="2900" dirty="0">
                <a:latin typeface="HelveticaNeueLT Std Lt" panose="020B0403020202020204" pitchFamily="34" charset="0"/>
              </a:rPr>
              <a:t>      </a:t>
            </a:r>
            <a:r>
              <a:rPr lang="pt-BR" dirty="0">
                <a:latin typeface="HelveticaNeueLT Std Lt" panose="020B0403020202020204" pitchFamily="34" charset="0"/>
              </a:rPr>
              <a:t>          </a:t>
            </a:r>
            <a:r>
              <a:rPr lang="pt-BR" sz="2900" dirty="0">
                <a:latin typeface="HelveticaNeueLT Std Lt" panose="020B0403020202020204" pitchFamily="34" charset="0"/>
              </a:rPr>
              <a:t>Experimental</a:t>
            </a:r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50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52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086475" y="2092868"/>
            <a:ext cx="1001908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dirty="0" err="1">
                <a:latin typeface="HelveticaNeueLT Std Lt" panose="020B0403020202020204" pitchFamily="34" charset="0"/>
              </a:rPr>
              <a:t>Reconstruction`s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not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perfect</a:t>
            </a:r>
            <a:r>
              <a:rPr lang="pt-BR" sz="6000" dirty="0">
                <a:latin typeface="HelveticaNeueLT Std Lt" panose="020B0403020202020204" pitchFamily="34" charset="0"/>
              </a:rPr>
              <a:t>!</a:t>
            </a:r>
          </a:p>
          <a:p>
            <a:pPr algn="ctr"/>
            <a:r>
              <a:rPr lang="pt-BR" sz="6000" dirty="0" err="1">
                <a:latin typeface="HelveticaNeueLT Std Lt" panose="020B0403020202020204" pitchFamily="34" charset="0"/>
              </a:rPr>
              <a:t>Is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the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code</a:t>
            </a:r>
            <a:r>
              <a:rPr lang="pt-BR" sz="6000" dirty="0">
                <a:latin typeface="HelveticaNeueLT Std Lt" panose="020B0403020202020204" pitchFamily="34" charset="0"/>
              </a:rPr>
              <a:t> </a:t>
            </a:r>
            <a:r>
              <a:rPr lang="pt-BR" sz="6000" dirty="0" err="1">
                <a:latin typeface="HelveticaNeueLT Std Lt" panose="020B0403020202020204" pitchFamily="34" charset="0"/>
              </a:rPr>
              <a:t>bad</a:t>
            </a:r>
            <a:r>
              <a:rPr lang="pt-BR" sz="6000" dirty="0">
                <a:latin typeface="HelveticaNeueLT Std Lt" panose="020B04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4231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53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15845" r="38413" b="30125"/>
          <a:stretch/>
        </p:blipFill>
        <p:spPr>
          <a:xfrm>
            <a:off x="1900517" y="1069498"/>
            <a:ext cx="8552329" cy="4719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F33C342-5E7E-49A9-AC5D-B4546205C461}"/>
              </a:ext>
            </a:extLst>
          </p:cNvPr>
          <p:cNvSpPr txBox="1">
            <a:spLocks/>
          </p:cNvSpPr>
          <p:nvPr/>
        </p:nvSpPr>
        <p:spPr>
          <a:xfrm>
            <a:off x="1757680" y="6004560"/>
            <a:ext cx="9044194" cy="36768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latin typeface="HelveticaNeueLT Std Lt" panose="020B0403020202020204" pitchFamily="34" charset="0"/>
              </a:rPr>
              <a:t>Experimental </a:t>
            </a:r>
            <a:r>
              <a:rPr lang="pt-BR" sz="2400" dirty="0" err="1">
                <a:latin typeface="HelveticaNeueLT Std Lt" panose="020B0403020202020204" pitchFamily="34" charset="0"/>
              </a:rPr>
              <a:t>CASToR</a:t>
            </a:r>
            <a:r>
              <a:rPr lang="pt-BR" sz="2400" dirty="0">
                <a:latin typeface="HelveticaNeueLT Std Lt" panose="020B0403020202020204" pitchFamily="34" charset="0"/>
              </a:rPr>
              <a:t>       </a:t>
            </a:r>
            <a:r>
              <a:rPr lang="pt-BR" sz="4000" dirty="0">
                <a:latin typeface="HelveticaNeueLT Std Lt" panose="020B0403020202020204" pitchFamily="34" charset="0"/>
              </a:rPr>
              <a:t>   </a:t>
            </a:r>
            <a:r>
              <a:rPr lang="pt-BR" sz="2400" dirty="0">
                <a:latin typeface="HelveticaNeueLT Std Lt" panose="020B0403020202020204" pitchFamily="34" charset="0"/>
              </a:rPr>
              <a:t>Experimental Workstation</a:t>
            </a:r>
            <a:endParaRPr lang="pt-BR" sz="40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03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399AD1-AE9E-4120-9AAE-67EF0514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54</a:t>
            </a:fld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6837C9C-D3E2-482A-8B99-053F895DD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26181"/>
              </p:ext>
            </p:extLst>
          </p:nvPr>
        </p:nvGraphicFramePr>
        <p:xfrm>
          <a:off x="2032000" y="359757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73468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1495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% FWHM X (</a:t>
                      </a:r>
                      <a:r>
                        <a:rPr lang="en-US" dirty="0" err="1"/>
                        <a:t>RefCastor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RefWorkstation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% FWHM Y (</a:t>
                      </a:r>
                      <a:r>
                        <a:rPr lang="en-US" dirty="0" err="1"/>
                        <a:t>RefCastor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RefWorkstation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5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06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093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A89A1D-8960-4FDF-9FFF-34DD9E7E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55</a:t>
            </a:fld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B6E52E3-6A74-44F4-A7C8-CB6A8D1CF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3121"/>
              </p:ext>
            </p:extLst>
          </p:nvPr>
        </p:nvGraphicFramePr>
        <p:xfrm>
          <a:off x="2865120" y="51689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73468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1495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% FWHM X  (</a:t>
                      </a:r>
                      <a:r>
                        <a:rPr lang="en-US" dirty="0" err="1"/>
                        <a:t>Simulado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Referência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FWHM X  (</a:t>
                      </a:r>
                      <a:r>
                        <a:rPr lang="en-US" dirty="0" err="1"/>
                        <a:t>Simulado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Referência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5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49.9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06749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631339C-5A44-4D3B-8AF6-CEBE929AC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00222"/>
              </p:ext>
            </p:extLst>
          </p:nvPr>
        </p:nvGraphicFramePr>
        <p:xfrm>
          <a:off x="1198880" y="887730"/>
          <a:ext cx="9794240" cy="1560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146588758"/>
                    </a:ext>
                  </a:extLst>
                </a:gridCol>
                <a:gridCol w="4043680">
                  <a:extLst>
                    <a:ext uri="{9D8B030D-6E8A-4147-A177-3AD203B41FA5}">
                      <a16:colId xmlns:a16="http://schemas.microsoft.com/office/drawing/2014/main" val="2733965374"/>
                    </a:ext>
                  </a:extLst>
                </a:gridCol>
                <a:gridCol w="4043680">
                  <a:extLst>
                    <a:ext uri="{9D8B030D-6E8A-4147-A177-3AD203B41FA5}">
                      <a16:colId xmlns:a16="http://schemas.microsoft.com/office/drawing/2014/main" val="3635920412"/>
                    </a:ext>
                  </a:extLst>
                </a:gridCol>
              </a:tblGrid>
              <a:tr h="520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window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114.2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119.5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8829399"/>
                  </a:ext>
                </a:extLst>
              </a:tr>
              <a:tr h="520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AC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101.7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132.2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662154"/>
                  </a:ext>
                </a:extLst>
              </a:tr>
              <a:tr h="520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AC+SC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182.8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75.7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411728"/>
                  </a:ext>
                </a:extLst>
              </a:tr>
            </a:tbl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77A51DC-2F3E-4460-933F-023E9C1E1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419542"/>
              </p:ext>
            </p:extLst>
          </p:nvPr>
        </p:nvGraphicFramePr>
        <p:xfrm>
          <a:off x="3373120" y="3018472"/>
          <a:ext cx="5618480" cy="352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5789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/>
              <a:t>https://github.com/SimpleITK/SimpleITK/blob/master/Examples/DicomSeriesFromArray/DicomSeriesFromArray.py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2" y="1253595"/>
            <a:ext cx="14382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5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57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359324" y="2600699"/>
            <a:ext cx="1473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https://fiji.sc/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2" y="365498"/>
            <a:ext cx="2235201" cy="223520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20136" y="5115468"/>
            <a:ext cx="395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https://imagej.nih.gov/ij/plugins/fwhm/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27413" y="4099805"/>
            <a:ext cx="39437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Adrian-FWHM</a:t>
            </a:r>
          </a:p>
        </p:txBody>
      </p:sp>
      <p:sp>
        <p:nvSpPr>
          <p:cNvPr id="8" name="Retângulo 7"/>
          <p:cNvSpPr/>
          <p:nvPr/>
        </p:nvSpPr>
        <p:spPr>
          <a:xfrm>
            <a:off x="6246333" y="5115468"/>
            <a:ext cx="594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http://www.med.harvard.edu/JPNM/ij/plugins/NucMed.html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03577" y="4099805"/>
            <a:ext cx="24513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dirty="0" err="1">
                <a:latin typeface="HelveticaNeueLT Std Lt" panose="020B0403020202020204" pitchFamily="34" charset="0"/>
              </a:rPr>
              <a:t>NucMed</a:t>
            </a:r>
            <a:endParaRPr lang="pt-BR" sz="4800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28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58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526751" y="1166842"/>
            <a:ext cx="7138493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Agradecimentos especiais</a:t>
            </a:r>
          </a:p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Igor Vieira CRCN</a:t>
            </a:r>
          </a:p>
          <a:p>
            <a:pPr algn="ctr"/>
            <a:r>
              <a:rPr lang="pt-BR" sz="4400" dirty="0">
                <a:latin typeface="HelveticaNeueLT Std Lt" panose="020B0403020202020204" pitchFamily="34" charset="0"/>
              </a:rPr>
              <a:t>James </a:t>
            </a:r>
            <a:r>
              <a:rPr lang="pt-BR" sz="4400" dirty="0" err="1">
                <a:latin typeface="HelveticaNeueLT Std Lt" panose="020B0403020202020204" pitchFamily="34" charset="0"/>
              </a:rPr>
              <a:t>Scuffham</a:t>
            </a:r>
            <a:r>
              <a:rPr lang="pt-BR" sz="4400" dirty="0">
                <a:latin typeface="HelveticaNeueLT Std Lt" panose="020B0403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HelveticaNeueLT Std Lt" panose="020B0403020202020204" pitchFamily="34" charset="0"/>
              </a:rPr>
              <a:t>ROYAL SURREY COUNTY HOSPITAL NHS FOUNDATION TRUST</a:t>
            </a:r>
            <a:r>
              <a:rPr lang="pt-BR" sz="1600" dirty="0">
                <a:latin typeface="HelveticaNeueLT Std Lt" panose="020B0403020202020204" pitchFamily="34" charset="0"/>
              </a:rPr>
              <a:t> </a:t>
            </a:r>
            <a:endParaRPr lang="pt-BR" sz="3200" dirty="0">
              <a:latin typeface="HelveticaNeueLT Std Lt" panose="020B0403020202020204" pitchFamily="34" charset="0"/>
            </a:endParaRPr>
          </a:p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Daniel Bonifácio IRD</a:t>
            </a:r>
          </a:p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T. Merlin </a:t>
            </a:r>
            <a:r>
              <a:rPr lang="pt-BR" sz="4800" dirty="0" err="1">
                <a:latin typeface="HelveticaNeueLT Std Lt" panose="020B0403020202020204" pitchFamily="34" charset="0"/>
              </a:rPr>
              <a:t>CASToR</a:t>
            </a:r>
            <a:endParaRPr lang="pt-BR" sz="4800" dirty="0">
              <a:latin typeface="HelveticaNeueLT Std Lt" panose="020B0403020202020204" pitchFamily="34" charset="0"/>
            </a:endParaRPr>
          </a:p>
          <a:p>
            <a:pPr algn="ctr"/>
            <a:r>
              <a:rPr lang="pt-BR" sz="4800" dirty="0">
                <a:latin typeface="HelveticaNeueLT Std Lt" panose="020B0403020202020204" pitchFamily="34" charset="0"/>
              </a:rPr>
              <a:t>Uwe </a:t>
            </a:r>
            <a:r>
              <a:rPr lang="pt-BR" sz="4800" dirty="0" err="1">
                <a:latin typeface="HelveticaNeueLT Std Lt" panose="020B0403020202020204" pitchFamily="34" charset="0"/>
              </a:rPr>
              <a:t>Pietrzyk</a:t>
            </a:r>
            <a:r>
              <a:rPr lang="pt-BR" sz="4800" dirty="0">
                <a:latin typeface="HelveticaNeueLT Std Lt" panose="020B0403020202020204" pitchFamily="34" charset="0"/>
              </a:rPr>
              <a:t> GATE</a:t>
            </a:r>
          </a:p>
        </p:txBody>
      </p:sp>
    </p:spTree>
    <p:extLst>
      <p:ext uri="{BB962C8B-B14F-4D97-AF65-F5344CB8AC3E}">
        <p14:creationId xmlns:p14="http://schemas.microsoft.com/office/powerpoint/2010/main" val="144520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2" b="20891"/>
          <a:stretch/>
        </p:blipFill>
        <p:spPr>
          <a:xfrm>
            <a:off x="3858107" y="961135"/>
            <a:ext cx="4955693" cy="4488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08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3" y="1335048"/>
            <a:ext cx="9158353" cy="41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4CE9-D669-49AC-A51E-AAFCEEA8E742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123" y="863921"/>
            <a:ext cx="5685677" cy="567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524000" y="88900"/>
            <a:ext cx="9144000" cy="38179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HelveticaNeueLT Std Lt" panose="020B0403020202020204" pitchFamily="34" charset="0"/>
              </a:rPr>
              <a:t>3D Dose </a:t>
            </a:r>
            <a:r>
              <a:rPr lang="pt-BR" dirty="0" err="1">
                <a:latin typeface="HelveticaNeueLT Std Lt" panose="020B0403020202020204" pitchFamily="34" charset="0"/>
              </a:rPr>
              <a:t>Distribution</a:t>
            </a:r>
            <a:endParaRPr lang="pt-BR" dirty="0">
              <a:latin typeface="HelveticaNeueLT Std Lt" panose="020B0403020202020204" pitchFamily="34" charset="0"/>
            </a:endParaRPr>
          </a:p>
          <a:p>
            <a:pPr algn="ctr"/>
            <a:endParaRPr lang="pt-BR" dirty="0"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0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" y="2503638"/>
            <a:ext cx="4010025" cy="1143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68" y="456591"/>
            <a:ext cx="7579788" cy="5899759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02B0-F603-4BC0-B3E7-E131F968CB6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265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474</Words>
  <Application>Microsoft Office PowerPoint</Application>
  <PresentationFormat>Widescreen</PresentationFormat>
  <Paragraphs>140</Paragraphs>
  <Slides>58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HelveticaNeueLT Std Lt</vt:lpstr>
      <vt:lpstr>HP Simplified</vt:lpstr>
      <vt:lpstr>Tema do Office</vt:lpstr>
      <vt:lpstr>CASToR reconstruction for 131 Iodine GATE Simulations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do Software CASToR para reconstrução de imagens a partir de simulação com 131I no código GATE</dc:title>
  <dc:creator>João H.</dc:creator>
  <cp:lastModifiedBy>João H.</cp:lastModifiedBy>
  <cp:revision>5</cp:revision>
  <dcterms:created xsi:type="dcterms:W3CDTF">2018-09-01T02:09:58Z</dcterms:created>
  <dcterms:modified xsi:type="dcterms:W3CDTF">2018-10-08T18:47:38Z</dcterms:modified>
</cp:coreProperties>
</file>